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3" r:id="rId11"/>
    <p:sldId id="268" r:id="rId12"/>
    <p:sldId id="267" r:id="rId13"/>
    <p:sldId id="269" r:id="rId14"/>
    <p:sldId id="270" r:id="rId15"/>
    <p:sldId id="272" r:id="rId16"/>
    <p:sldId id="273" r:id="rId17"/>
    <p:sldId id="271" r:id="rId18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0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918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54582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28443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61664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46421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2532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36469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844768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414734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4409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82827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59369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56564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360816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4290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44378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72941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206EF5-8ADF-4C30-980B-2D6975C1C93A}" type="datetimeFigureOut">
              <a:rPr lang="es-VE" smtClean="0"/>
              <a:pPr/>
              <a:t>21/06/2023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181C85-7AE2-462F-A104-6A7A6016F597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246809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tobacco/basic_information/e-cigarettes/spanish/los-riesgos-de-los-cigarrillos-electronicos-para-jovene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tobacco/basic_information/e-cigarettes/spanish/los-riesgos-de-los-cigarrillos-electronicos-para-jovenes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2548" y="0"/>
            <a:ext cx="9476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69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931" y="343700"/>
            <a:ext cx="8534400" cy="1507067"/>
          </a:xfrm>
        </p:spPr>
        <p:txBody>
          <a:bodyPr/>
          <a:lstStyle/>
          <a:p>
            <a:r>
              <a:rPr lang="es-VE" dirty="0" smtClean="0"/>
              <a:t>Efectos a nivel pulmonar</a:t>
            </a:r>
            <a:endParaRPr lang="es-VE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554" y="2721151"/>
            <a:ext cx="5872787" cy="36147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909" y="3150386"/>
            <a:ext cx="8535140" cy="3615241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708925" y="174703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VE" dirty="0" err="1" smtClean="0">
                <a:solidFill>
                  <a:schemeClr val="bg1"/>
                </a:solidFill>
              </a:rPr>
              <a:t>Disminucion</a:t>
            </a:r>
            <a:r>
              <a:rPr lang="es-VE" dirty="0" smtClean="0">
                <a:solidFill>
                  <a:schemeClr val="bg1"/>
                </a:solidFill>
              </a:rPr>
              <a:t> de la función pulmonar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Asma, EBOC, neumonía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HRB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Bronquiectasia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Mayor susceptibilidad a virus y bacterias</a:t>
            </a:r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63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0688" y="34319"/>
            <a:ext cx="8534400" cy="1507067"/>
          </a:xfrm>
        </p:spPr>
        <p:txBody>
          <a:bodyPr/>
          <a:lstStyle/>
          <a:p>
            <a:r>
              <a:rPr lang="es-VE" dirty="0" smtClean="0"/>
              <a:t>Efectos Cardiovasculares</a:t>
            </a:r>
            <a:endParaRPr lang="es-VE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00688" y="824417"/>
            <a:ext cx="8534400" cy="3615267"/>
          </a:xfrm>
        </p:spPr>
        <p:txBody>
          <a:bodyPr/>
          <a:lstStyle/>
          <a:p>
            <a:r>
              <a:rPr lang="es-VE" dirty="0">
                <a:solidFill>
                  <a:schemeClr val="bg1"/>
                </a:solidFill>
              </a:rPr>
              <a:t>M</a:t>
            </a:r>
            <a:r>
              <a:rPr lang="es-VE" dirty="0" smtClean="0">
                <a:solidFill>
                  <a:schemeClr val="bg1"/>
                </a:solidFill>
              </a:rPr>
              <a:t>ayor </a:t>
            </a:r>
            <a:r>
              <a:rPr lang="es-VE" dirty="0">
                <a:solidFill>
                  <a:schemeClr val="bg1"/>
                </a:solidFill>
              </a:rPr>
              <a:t>rigidez arterial, alteración de la función endotelial y aumento de la presión, frecuencia cardíaca y tono simpático. Reducción del aumento del flujo sanguíneo miocárdico con el ejercicio, pero no cambios en la relajación ventricular, a corto plazo aumenta los niveles de </a:t>
            </a:r>
            <a:r>
              <a:rPr lang="es-VE" dirty="0" err="1">
                <a:solidFill>
                  <a:schemeClr val="bg1"/>
                </a:solidFill>
              </a:rPr>
              <a:t>biomarcadores</a:t>
            </a:r>
            <a:r>
              <a:rPr lang="es-VE" dirty="0">
                <a:solidFill>
                  <a:schemeClr val="bg1"/>
                </a:solidFill>
              </a:rPr>
              <a:t> </a:t>
            </a:r>
            <a:r>
              <a:rPr lang="es-VE" dirty="0" smtClean="0">
                <a:solidFill>
                  <a:schemeClr val="bg1"/>
                </a:solidFill>
              </a:rPr>
              <a:t>de stress oxidativo.</a:t>
            </a:r>
          </a:p>
          <a:p>
            <a:r>
              <a:rPr lang="es-VE" dirty="0">
                <a:solidFill>
                  <a:schemeClr val="bg1"/>
                </a:solidFill>
              </a:rPr>
              <a:t>C</a:t>
            </a:r>
            <a:r>
              <a:rPr lang="es-VE" dirty="0" smtClean="0">
                <a:solidFill>
                  <a:schemeClr val="bg1"/>
                </a:solidFill>
              </a:rPr>
              <a:t>onducir </a:t>
            </a:r>
            <a:r>
              <a:rPr lang="es-VE" dirty="0">
                <a:solidFill>
                  <a:schemeClr val="bg1"/>
                </a:solidFill>
              </a:rPr>
              <a:t>a la </a:t>
            </a:r>
            <a:r>
              <a:rPr lang="es-VE" dirty="0" smtClean="0">
                <a:solidFill>
                  <a:schemeClr val="bg1"/>
                </a:solidFill>
              </a:rPr>
              <a:t>aterosclerosis</a:t>
            </a:r>
            <a:r>
              <a:rPr lang="es-VE" dirty="0">
                <a:solidFill>
                  <a:schemeClr val="bg1"/>
                </a:solidFill>
              </a:rPr>
              <a:t>, enfermedades del </a:t>
            </a:r>
            <a:r>
              <a:rPr lang="es-VE" dirty="0" smtClean="0">
                <a:solidFill>
                  <a:schemeClr val="bg1"/>
                </a:solidFill>
              </a:rPr>
              <a:t>corazón </a:t>
            </a:r>
            <a:r>
              <a:rPr lang="es-VE" dirty="0">
                <a:solidFill>
                  <a:schemeClr val="bg1"/>
                </a:solidFill>
              </a:rPr>
              <a:t>y accidente cerebrovascular durante la edad adulta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4378" y="3765422"/>
            <a:ext cx="7537622" cy="30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0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780" y="483743"/>
            <a:ext cx="8534400" cy="1507067"/>
          </a:xfrm>
        </p:spPr>
        <p:txBody>
          <a:bodyPr/>
          <a:lstStyle/>
          <a:p>
            <a:r>
              <a:rPr lang="es-VE" dirty="0" err="1" smtClean="0"/>
              <a:t>Evali</a:t>
            </a:r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7780" y="1773194"/>
            <a:ext cx="8534400" cy="3615267"/>
          </a:xfrm>
        </p:spPr>
        <p:txBody>
          <a:bodyPr>
            <a:normAutofit fontScale="85000" lnSpcReduction="10000"/>
          </a:bodyPr>
          <a:lstStyle/>
          <a:p>
            <a:r>
              <a:rPr lang="es-VE" dirty="0" smtClean="0">
                <a:solidFill>
                  <a:schemeClr val="bg1"/>
                </a:solidFill>
              </a:rPr>
              <a:t>Enfermedad </a:t>
            </a:r>
            <a:r>
              <a:rPr lang="es-VE" dirty="0">
                <a:solidFill>
                  <a:schemeClr val="bg1"/>
                </a:solidFill>
              </a:rPr>
              <a:t>asociada al </a:t>
            </a:r>
            <a:r>
              <a:rPr lang="es-VE" dirty="0" err="1">
                <a:solidFill>
                  <a:schemeClr val="bg1"/>
                </a:solidFill>
              </a:rPr>
              <a:t>vapeo</a:t>
            </a:r>
            <a:r>
              <a:rPr lang="es-VE" dirty="0">
                <a:solidFill>
                  <a:schemeClr val="bg1"/>
                </a:solidFill>
              </a:rPr>
              <a:t> o al cigarrillo electrónico que provoca lesiones en el pulmón</a:t>
            </a:r>
            <a:r>
              <a:rPr lang="es-VE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Lesión </a:t>
            </a:r>
            <a:r>
              <a:rPr lang="es-VE" dirty="0">
                <a:solidFill>
                  <a:schemeClr val="bg1"/>
                </a:solidFill>
              </a:rPr>
              <a:t>pulmonar consistente con lesión epitelial y acumulación de macrófagos espumosos que son características de la toxicidad por inhalación</a:t>
            </a:r>
            <a:r>
              <a:rPr lang="es-VE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Los </a:t>
            </a:r>
            <a:r>
              <a:rPr lang="es-VE" dirty="0">
                <a:solidFill>
                  <a:schemeClr val="bg1"/>
                </a:solidFill>
              </a:rPr>
              <a:t>síntomas más frecuentes, observados en las emergencias para la fecha fueron dolor abdominal, náuseas, vómitos o diarrea, junto con dificultad para respirar, tos, disnea de esfuerzo o dolor torácico. Otros síntomas más inespecíficos  incluyen: fiebre, malestar general, fatiga y pérdida de peso. </a:t>
            </a:r>
            <a:endParaRPr lang="es-VE" dirty="0" smtClean="0">
              <a:solidFill>
                <a:schemeClr val="bg1"/>
              </a:solidFill>
            </a:endParaRPr>
          </a:p>
          <a:p>
            <a:r>
              <a:rPr lang="es-VE" dirty="0" smtClean="0">
                <a:solidFill>
                  <a:schemeClr val="bg1"/>
                </a:solidFill>
              </a:rPr>
              <a:t>El cuadro patológico de EVALI es amplio y se superpone con la neumonía intersticial aguda, neumonitis por hipersensibilidad, hemorragia alveolar difusa, neumonía lipoidea y síndrome de dificultad respiratoria aguda.</a:t>
            </a:r>
            <a:endParaRPr lang="es-VE" dirty="0">
              <a:solidFill>
                <a:schemeClr val="bg1"/>
              </a:solidFill>
            </a:endParaRPr>
          </a:p>
        </p:txBody>
      </p:sp>
      <p:pic>
        <p:nvPicPr>
          <p:cNvPr id="3074" name="Picture 2" descr="Hemorragia alveolar difusa asociada a E-VALI: revisión de la literatura y  reporte de un caso en Méx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1390" y="203877"/>
            <a:ext cx="3415999" cy="313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66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487" y="500219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s-VE" dirty="0"/>
              <a:t>¿Por qué debo abandonar el hábito?</a:t>
            </a:r>
            <a:br>
              <a:rPr lang="es-VE" dirty="0"/>
            </a:br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5487" y="1814384"/>
            <a:ext cx="8534400" cy="3615267"/>
          </a:xfrm>
        </p:spPr>
        <p:txBody>
          <a:bodyPr>
            <a:normAutofit fontScale="92500" lnSpcReduction="20000"/>
          </a:bodyPr>
          <a:lstStyle/>
          <a:p>
            <a:r>
              <a:rPr lang="es-VE" dirty="0" smtClean="0">
                <a:solidFill>
                  <a:schemeClr val="bg1"/>
                </a:solidFill>
              </a:rPr>
              <a:t>Un </a:t>
            </a:r>
            <a:r>
              <a:rPr lang="es-VE" dirty="0">
                <a:solidFill>
                  <a:schemeClr val="bg1"/>
                </a:solidFill>
              </a:rPr>
              <a:t>motivo importante para dejar de </a:t>
            </a:r>
            <a:r>
              <a:rPr lang="es-VE" dirty="0" err="1">
                <a:solidFill>
                  <a:schemeClr val="bg1"/>
                </a:solidFill>
              </a:rPr>
              <a:t>vapear</a:t>
            </a:r>
            <a:r>
              <a:rPr lang="es-VE" dirty="0">
                <a:solidFill>
                  <a:schemeClr val="bg1"/>
                </a:solidFill>
              </a:rPr>
              <a:t> es el de querer ser la mejor versión y la más saludable de ti mismo. He aquí algunos motivos </a:t>
            </a:r>
            <a:r>
              <a:rPr lang="es-VE" dirty="0" smtClean="0">
                <a:solidFill>
                  <a:schemeClr val="bg1"/>
                </a:solidFill>
              </a:rPr>
              <a:t>más</a:t>
            </a:r>
            <a:endParaRPr lang="es-VE" dirty="0">
              <a:solidFill>
                <a:schemeClr val="bg1"/>
              </a:solidFill>
            </a:endParaRPr>
          </a:p>
          <a:p>
            <a:r>
              <a:rPr lang="es-VE" dirty="0">
                <a:solidFill>
                  <a:schemeClr val="bg1"/>
                </a:solidFill>
              </a:rPr>
              <a:t>Adicción</a:t>
            </a:r>
          </a:p>
          <a:p>
            <a:r>
              <a:rPr lang="es-VE" dirty="0">
                <a:solidFill>
                  <a:schemeClr val="bg1"/>
                </a:solidFill>
              </a:rPr>
              <a:t>Riesgo para el cerebro</a:t>
            </a:r>
          </a:p>
          <a:p>
            <a:r>
              <a:rPr lang="es-VE" dirty="0">
                <a:solidFill>
                  <a:schemeClr val="bg1"/>
                </a:solidFill>
              </a:rPr>
              <a:t>Toxinas (venenos)</a:t>
            </a:r>
          </a:p>
          <a:p>
            <a:r>
              <a:rPr lang="es-VE" dirty="0">
                <a:solidFill>
                  <a:schemeClr val="bg1"/>
                </a:solidFill>
              </a:rPr>
              <a:t>Deportes</a:t>
            </a:r>
          </a:p>
          <a:p>
            <a:r>
              <a:rPr lang="es-VE" dirty="0">
                <a:solidFill>
                  <a:schemeClr val="bg1"/>
                </a:solidFill>
              </a:rPr>
              <a:t>Dinero</a:t>
            </a:r>
          </a:p>
          <a:p>
            <a:r>
              <a:rPr lang="es-VE" dirty="0">
                <a:solidFill>
                  <a:schemeClr val="bg1"/>
                </a:solidFill>
              </a:rPr>
              <a:t>Uso de otros productos del tabaco</a:t>
            </a:r>
          </a:p>
          <a:p>
            <a:r>
              <a:rPr lang="es-VE" dirty="0">
                <a:solidFill>
                  <a:schemeClr val="bg1"/>
                </a:solidFill>
              </a:rPr>
              <a:t>Ir en contra de la publicidad de las compañías tabacaleras</a:t>
            </a:r>
          </a:p>
          <a:p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3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8969" y="664976"/>
            <a:ext cx="8534400" cy="1507067"/>
          </a:xfrm>
        </p:spPr>
        <p:txBody>
          <a:bodyPr/>
          <a:lstStyle/>
          <a:p>
            <a:r>
              <a:rPr lang="es-VE" dirty="0" smtClean="0"/>
              <a:t>ABSTINENCIA</a:t>
            </a:r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8969" y="1921475"/>
            <a:ext cx="8534400" cy="3615267"/>
          </a:xfrm>
        </p:spPr>
        <p:txBody>
          <a:bodyPr>
            <a:normAutofit fontScale="85000" lnSpcReduction="20000"/>
          </a:bodyPr>
          <a:lstStyle/>
          <a:p>
            <a:r>
              <a:rPr lang="es-VE" dirty="0" smtClean="0">
                <a:solidFill>
                  <a:schemeClr val="bg1"/>
                </a:solidFill>
              </a:rPr>
              <a:t>La </a:t>
            </a:r>
            <a:r>
              <a:rPr lang="es-VE" dirty="0">
                <a:solidFill>
                  <a:schemeClr val="bg1"/>
                </a:solidFill>
              </a:rPr>
              <a:t>adicción a la nicotina provoca unas intensas ganas de consumir nicotina. También puede causar lo siguiente:</a:t>
            </a:r>
          </a:p>
          <a:p>
            <a:r>
              <a:rPr lang="es-VE" dirty="0">
                <a:solidFill>
                  <a:schemeClr val="bg1"/>
                </a:solidFill>
              </a:rPr>
              <a:t>D</a:t>
            </a:r>
            <a:r>
              <a:rPr lang="es-VE" dirty="0" smtClean="0">
                <a:solidFill>
                  <a:schemeClr val="bg1"/>
                </a:solidFill>
              </a:rPr>
              <a:t>olores </a:t>
            </a:r>
            <a:r>
              <a:rPr lang="es-VE" dirty="0">
                <a:solidFill>
                  <a:schemeClr val="bg1"/>
                </a:solidFill>
              </a:rPr>
              <a:t>de cabeza</a:t>
            </a:r>
          </a:p>
          <a:p>
            <a:r>
              <a:rPr lang="es-VE" dirty="0">
                <a:solidFill>
                  <a:schemeClr val="bg1"/>
                </a:solidFill>
              </a:rPr>
              <a:t>C</a:t>
            </a:r>
            <a:r>
              <a:rPr lang="es-VE" dirty="0" smtClean="0">
                <a:solidFill>
                  <a:schemeClr val="bg1"/>
                </a:solidFill>
              </a:rPr>
              <a:t>ansancio</a:t>
            </a:r>
            <a:r>
              <a:rPr lang="es-VE" dirty="0">
                <a:solidFill>
                  <a:schemeClr val="bg1"/>
                </a:solidFill>
              </a:rPr>
              <a:t>, mal humor, enojo o depresión</a:t>
            </a:r>
          </a:p>
          <a:p>
            <a:r>
              <a:rPr lang="es-VE" dirty="0">
                <a:solidFill>
                  <a:schemeClr val="bg1"/>
                </a:solidFill>
              </a:rPr>
              <a:t>P</a:t>
            </a:r>
            <a:r>
              <a:rPr lang="es-VE" dirty="0" smtClean="0">
                <a:solidFill>
                  <a:schemeClr val="bg1"/>
                </a:solidFill>
              </a:rPr>
              <a:t>roblemas </a:t>
            </a:r>
            <a:r>
              <a:rPr lang="es-VE" dirty="0">
                <a:solidFill>
                  <a:schemeClr val="bg1"/>
                </a:solidFill>
              </a:rPr>
              <a:t>para concentrarse</a:t>
            </a:r>
          </a:p>
          <a:p>
            <a:r>
              <a:rPr lang="es-VE" dirty="0">
                <a:solidFill>
                  <a:schemeClr val="bg1"/>
                </a:solidFill>
              </a:rPr>
              <a:t>D</a:t>
            </a:r>
            <a:r>
              <a:rPr lang="es-VE" dirty="0" smtClean="0">
                <a:solidFill>
                  <a:schemeClr val="bg1"/>
                </a:solidFill>
              </a:rPr>
              <a:t>ificultades </a:t>
            </a:r>
            <a:r>
              <a:rPr lang="es-VE" dirty="0">
                <a:solidFill>
                  <a:schemeClr val="bg1"/>
                </a:solidFill>
              </a:rPr>
              <a:t>para dormir</a:t>
            </a:r>
          </a:p>
          <a:p>
            <a:r>
              <a:rPr lang="es-VE" dirty="0">
                <a:solidFill>
                  <a:schemeClr val="bg1"/>
                </a:solidFill>
              </a:rPr>
              <a:t>H</a:t>
            </a:r>
            <a:r>
              <a:rPr lang="es-VE" dirty="0" smtClean="0">
                <a:solidFill>
                  <a:schemeClr val="bg1"/>
                </a:solidFill>
              </a:rPr>
              <a:t>ambre</a:t>
            </a:r>
            <a:endParaRPr lang="es-VE" dirty="0">
              <a:solidFill>
                <a:schemeClr val="bg1"/>
              </a:solidFill>
            </a:endParaRPr>
          </a:p>
          <a:p>
            <a:r>
              <a:rPr lang="es-VE" dirty="0">
                <a:solidFill>
                  <a:schemeClr val="bg1"/>
                </a:solidFill>
              </a:rPr>
              <a:t>I</a:t>
            </a:r>
            <a:r>
              <a:rPr lang="es-VE" dirty="0" smtClean="0">
                <a:solidFill>
                  <a:schemeClr val="bg1"/>
                </a:solidFill>
              </a:rPr>
              <a:t>nquietud</a:t>
            </a:r>
            <a:endParaRPr lang="es-VE" dirty="0">
              <a:solidFill>
                <a:schemeClr val="bg1"/>
              </a:solidFill>
            </a:endParaRPr>
          </a:p>
          <a:p>
            <a:r>
              <a:rPr lang="es-VE" dirty="0">
                <a:solidFill>
                  <a:schemeClr val="bg1"/>
                </a:solidFill>
              </a:rPr>
              <a:t>Los signos de la abstinencia son más fuertes durante los primeros días después de dejar el hábito. Y mejoran durante los días y las semanas </a:t>
            </a:r>
            <a:r>
              <a:rPr lang="es-VE" dirty="0" smtClean="0">
                <a:solidFill>
                  <a:schemeClr val="bg1"/>
                </a:solidFill>
              </a:rPr>
              <a:t>posteriores,</a:t>
            </a:r>
            <a:endParaRPr lang="es-VE" dirty="0">
              <a:solidFill>
                <a:schemeClr val="bg1"/>
              </a:solidFill>
            </a:endParaRPr>
          </a:p>
          <a:p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0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294272"/>
            <a:ext cx="8534400" cy="1507067"/>
          </a:xfrm>
        </p:spPr>
        <p:txBody>
          <a:bodyPr>
            <a:normAutofit/>
          </a:bodyPr>
          <a:lstStyle/>
          <a:p>
            <a:r>
              <a:rPr lang="es-VE" dirty="0"/>
              <a:t>¿Cómo puedo dejar el hábito de </a:t>
            </a:r>
            <a:r>
              <a:rPr lang="es-VE" dirty="0" err="1"/>
              <a:t>vapear</a:t>
            </a:r>
            <a:r>
              <a:rPr lang="es-VE" dirty="0" smtClean="0"/>
              <a:t>?</a:t>
            </a:r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2045043"/>
            <a:ext cx="8534400" cy="3615267"/>
          </a:xfrm>
        </p:spPr>
        <p:txBody>
          <a:bodyPr>
            <a:normAutofit/>
          </a:bodyPr>
          <a:lstStyle/>
          <a:p>
            <a:r>
              <a:rPr lang="es-VE" dirty="0" smtClean="0">
                <a:solidFill>
                  <a:schemeClr val="bg1"/>
                </a:solidFill>
              </a:rPr>
              <a:t>Decide </a:t>
            </a:r>
            <a:r>
              <a:rPr lang="es-VE" dirty="0">
                <a:solidFill>
                  <a:schemeClr val="bg1"/>
                </a:solidFill>
              </a:rPr>
              <a:t>por qué quieres abandonar este hábito y escríbelo o ponlo en tu teléfono. Cuando tengas muchas ganas de </a:t>
            </a:r>
            <a:r>
              <a:rPr lang="es-VE" dirty="0" err="1">
                <a:solidFill>
                  <a:schemeClr val="bg1"/>
                </a:solidFill>
              </a:rPr>
              <a:t>vapear</a:t>
            </a:r>
            <a:r>
              <a:rPr lang="es-VE" dirty="0">
                <a:solidFill>
                  <a:schemeClr val="bg1"/>
                </a:solidFill>
              </a:rPr>
              <a:t>, puedes leer esos motivos.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Escoge </a:t>
            </a:r>
            <a:r>
              <a:rPr lang="es-VE" dirty="0">
                <a:solidFill>
                  <a:schemeClr val="bg1"/>
                </a:solidFill>
              </a:rPr>
              <a:t>un día para dejar de </a:t>
            </a:r>
            <a:r>
              <a:rPr lang="es-VE" dirty="0" err="1">
                <a:solidFill>
                  <a:schemeClr val="bg1"/>
                </a:solidFill>
              </a:rPr>
              <a:t>vapear</a:t>
            </a:r>
            <a:r>
              <a:rPr lang="es-VE" dirty="0">
                <a:solidFill>
                  <a:schemeClr val="bg1"/>
                </a:solidFill>
              </a:rPr>
              <a:t>. Lo puedes marcar en el calendario y decirle a un familiar o un amigo que te apoya que ese día dejarás de </a:t>
            </a:r>
            <a:r>
              <a:rPr lang="es-VE" dirty="0" err="1">
                <a:solidFill>
                  <a:schemeClr val="bg1"/>
                </a:solidFill>
              </a:rPr>
              <a:t>vapear</a:t>
            </a:r>
            <a:r>
              <a:rPr lang="es-VE" dirty="0">
                <a:solidFill>
                  <a:schemeClr val="bg1"/>
                </a:solidFill>
              </a:rPr>
              <a:t>.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Deshazte </a:t>
            </a:r>
            <a:r>
              <a:rPr lang="es-VE" dirty="0">
                <a:solidFill>
                  <a:schemeClr val="bg1"/>
                </a:solidFill>
              </a:rPr>
              <a:t>de todos los productos para </a:t>
            </a:r>
            <a:r>
              <a:rPr lang="es-VE" dirty="0" err="1">
                <a:solidFill>
                  <a:schemeClr val="bg1"/>
                </a:solidFill>
              </a:rPr>
              <a:t>vapear</a:t>
            </a:r>
            <a:r>
              <a:rPr lang="es-VE" dirty="0">
                <a:solidFill>
                  <a:schemeClr val="bg1"/>
                </a:solidFill>
              </a:rPr>
              <a:t>.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Descarga </a:t>
            </a:r>
            <a:r>
              <a:rPr lang="es-VE" dirty="0">
                <a:solidFill>
                  <a:schemeClr val="bg1"/>
                </a:solidFill>
              </a:rPr>
              <a:t>herramientas (como aplicaciones y programas de mensajería de texto) en tu teléfono que puedan ayudarte con los antojos y animarte mientras intentas dejar de </a:t>
            </a:r>
            <a:r>
              <a:rPr lang="es-VE" dirty="0" err="1">
                <a:solidFill>
                  <a:schemeClr val="bg1"/>
                </a:solidFill>
              </a:rPr>
              <a:t>vapear</a:t>
            </a:r>
            <a:r>
              <a:rPr lang="es-VE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7446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90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63" y="45079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s-VE" dirty="0"/>
              <a:t>¿Qué puedo hacer para evitar que mi hijo use cigarrillos electrónicos o ayudar a que deje de usarlos?</a:t>
            </a:r>
            <a:br>
              <a:rPr lang="es-VE" dirty="0"/>
            </a:br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1920" y="2465857"/>
            <a:ext cx="8534400" cy="3615267"/>
          </a:xfrm>
        </p:spPr>
        <p:txBody>
          <a:bodyPr>
            <a:normAutofit fontScale="92500" lnSpcReduction="20000"/>
          </a:bodyPr>
          <a:lstStyle/>
          <a:p>
            <a:r>
              <a:rPr lang="es-VE" dirty="0" smtClean="0">
                <a:solidFill>
                  <a:schemeClr val="bg1"/>
                </a:solidFill>
              </a:rPr>
              <a:t>Si </a:t>
            </a:r>
            <a:r>
              <a:rPr lang="es-VE" dirty="0">
                <a:solidFill>
                  <a:schemeClr val="bg1"/>
                </a:solidFill>
              </a:rPr>
              <a:t>usted consume tabaco, nunca es demasiado tarde para dejar de hacerlo..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Hable </a:t>
            </a:r>
            <a:r>
              <a:rPr lang="es-VE" dirty="0">
                <a:solidFill>
                  <a:schemeClr val="bg1"/>
                </a:solidFill>
              </a:rPr>
              <a:t>con su hijo o adolescente sobre por qué los cigarrillos electrónicos son dañinos para él. Nunca es demasiado tarde.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Obtenga </a:t>
            </a:r>
            <a:r>
              <a:rPr lang="es-VE" dirty="0">
                <a:solidFill>
                  <a:schemeClr val="bg1"/>
                </a:solidFill>
              </a:rPr>
              <a:t>la hoja informativa con consejos para padres ]. Comience temprano la conversación con sus hijos sobre por qué los cigarrillos electrónicos son dañinos para ellos.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Hágale </a:t>
            </a:r>
            <a:r>
              <a:rPr lang="es-VE" dirty="0">
                <a:solidFill>
                  <a:schemeClr val="bg1"/>
                </a:solidFill>
              </a:rPr>
              <a:t>saber a su hijo que usted quiere que se mantenga alejado de todos los productos de tabaco, incluidos los cigarrillos electrónicos, porque no son seguros para él. Busque ayuda e involúcrese.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Haga </a:t>
            </a:r>
            <a:r>
              <a:rPr lang="es-VE" dirty="0">
                <a:solidFill>
                  <a:schemeClr val="bg1"/>
                </a:solidFill>
              </a:rPr>
              <a:t>una cita con el proveedor de atención médica de su hijo </a:t>
            </a:r>
          </a:p>
          <a:p>
            <a:pPr marL="0" indent="0">
              <a:buNone/>
            </a:pPr>
            <a:endParaRPr lang="es-VE" dirty="0">
              <a:solidFill>
                <a:schemeClr val="bg1"/>
              </a:solidFill>
            </a:endParaRPr>
          </a:p>
          <a:p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2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93" y="-94735"/>
            <a:ext cx="10429103" cy="695273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2902" y="0"/>
            <a:ext cx="9188794" cy="1507067"/>
          </a:xfrm>
        </p:spPr>
        <p:txBody>
          <a:bodyPr>
            <a:normAutofit/>
          </a:bodyPr>
          <a:lstStyle/>
          <a:p>
            <a:pPr algn="r"/>
            <a:r>
              <a:rPr lang="es-V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“Una amor artificial toxico”</a:t>
            </a:r>
            <a:br>
              <a:rPr lang="es-V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VE" dirty="0" smtClean="0">
                <a:solidFill>
                  <a:schemeClr val="bg1"/>
                </a:solidFill>
              </a:rPr>
              <a:t/>
            </a:r>
            <a:br>
              <a:rPr lang="es-VE" dirty="0" smtClean="0">
                <a:solidFill>
                  <a:schemeClr val="bg1"/>
                </a:solidFill>
              </a:rPr>
            </a:br>
            <a:r>
              <a:rPr lang="es-VE" sz="2000" dirty="0" err="1" smtClean="0">
                <a:solidFill>
                  <a:schemeClr val="bg1"/>
                </a:solidFill>
              </a:rPr>
              <a:t>Jake</a:t>
            </a:r>
            <a:r>
              <a:rPr lang="es-VE" sz="2000" dirty="0" smtClean="0">
                <a:solidFill>
                  <a:schemeClr val="bg1"/>
                </a:solidFill>
              </a:rPr>
              <a:t> </a:t>
            </a:r>
            <a:r>
              <a:rPr lang="es-VE" sz="2000" dirty="0" err="1" smtClean="0">
                <a:solidFill>
                  <a:schemeClr val="bg1"/>
                </a:solidFill>
              </a:rPr>
              <a:t>wark</a:t>
            </a:r>
            <a:endParaRPr lang="es-V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8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4444" y="370703"/>
            <a:ext cx="9548125" cy="5931244"/>
          </a:xfrm>
        </p:spPr>
        <p:txBody>
          <a:bodyPr>
            <a:normAutofit/>
          </a:bodyPr>
          <a:lstStyle/>
          <a:p>
            <a:pPr lvl="0"/>
            <a:r>
              <a:rPr lang="es-VE" dirty="0">
                <a:solidFill>
                  <a:schemeClr val="bg1"/>
                </a:solidFill>
              </a:rPr>
              <a:t>En el 2022, la mayoría de los jóvenes que reportó usar cigarrillos electrónicos usó los que venían en variedades </a:t>
            </a:r>
            <a:r>
              <a:rPr lang="es-VE" dirty="0" err="1">
                <a:solidFill>
                  <a:schemeClr val="bg1"/>
                </a:solidFill>
              </a:rPr>
              <a:t>saborizadas</a:t>
            </a:r>
            <a:r>
              <a:rPr lang="es-VE" dirty="0">
                <a:solidFill>
                  <a:schemeClr val="bg1"/>
                </a:solidFill>
              </a:rPr>
              <a:t> (84.9 </a:t>
            </a:r>
            <a:r>
              <a:rPr lang="es-VE" dirty="0" smtClean="0">
                <a:solidFill>
                  <a:schemeClr val="bg1"/>
                </a:solidFill>
              </a:rPr>
              <a:t>%).</a:t>
            </a:r>
          </a:p>
          <a:p>
            <a:pPr lvl="0"/>
            <a:r>
              <a:rPr lang="es-VE" baseline="30000" dirty="0" smtClean="0">
                <a:solidFill>
                  <a:schemeClr val="bg1"/>
                </a:solidFill>
              </a:rPr>
              <a:t> </a:t>
            </a:r>
            <a:r>
              <a:rPr lang="es-VE" dirty="0">
                <a:solidFill>
                  <a:schemeClr val="bg1"/>
                </a:solidFill>
              </a:rPr>
              <a:t>L</a:t>
            </a:r>
            <a:r>
              <a:rPr lang="es-VE" dirty="0" smtClean="0">
                <a:solidFill>
                  <a:schemeClr val="bg1"/>
                </a:solidFill>
              </a:rPr>
              <a:t>os </a:t>
            </a:r>
            <a:r>
              <a:rPr lang="es-VE" dirty="0">
                <a:solidFill>
                  <a:schemeClr val="bg1"/>
                </a:solidFill>
              </a:rPr>
              <a:t>sabores más usados eran los de fruta (69.1 %), menta (29.4 %), mentol (26.6 %), y golosinas, postres u otros dulces (38.3 %).</a:t>
            </a:r>
            <a:r>
              <a:rPr lang="es-VE" baseline="30000" dirty="0">
                <a:solidFill>
                  <a:schemeClr val="bg1"/>
                </a:solidFill>
                <a:hlinkClick r:id="rId2"/>
              </a:rPr>
              <a:t>12</a:t>
            </a:r>
            <a:r>
              <a:rPr lang="es-VE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s-VE" dirty="0">
                <a:solidFill>
                  <a:schemeClr val="bg1"/>
                </a:solidFill>
              </a:rPr>
              <a:t>En 2021, </a:t>
            </a:r>
            <a:r>
              <a:rPr lang="es-VE" dirty="0" smtClean="0">
                <a:solidFill>
                  <a:schemeClr val="bg1"/>
                </a:solidFill>
              </a:rPr>
              <a:t>el </a:t>
            </a:r>
            <a:r>
              <a:rPr lang="es-VE" dirty="0">
                <a:solidFill>
                  <a:schemeClr val="bg1"/>
                </a:solidFill>
              </a:rPr>
              <a:t>76% </a:t>
            </a:r>
            <a:r>
              <a:rPr lang="es-VE" dirty="0" smtClean="0">
                <a:solidFill>
                  <a:schemeClr val="bg1"/>
                </a:solidFill>
              </a:rPr>
              <a:t>de los estudiantes estuvieron expuestos </a:t>
            </a:r>
            <a:r>
              <a:rPr lang="es-VE" dirty="0">
                <a:solidFill>
                  <a:schemeClr val="bg1"/>
                </a:solidFill>
              </a:rPr>
              <a:t>a la comercialización de productos de </a:t>
            </a:r>
            <a:r>
              <a:rPr lang="es-VE" dirty="0" smtClean="0">
                <a:solidFill>
                  <a:schemeClr val="bg1"/>
                </a:solidFill>
              </a:rPr>
              <a:t>tabaco.    </a:t>
            </a:r>
          </a:p>
          <a:p>
            <a:pPr lvl="0"/>
            <a:r>
              <a:rPr lang="es-VE" dirty="0" smtClean="0">
                <a:solidFill>
                  <a:schemeClr val="bg1"/>
                </a:solidFill>
              </a:rPr>
              <a:t>el </a:t>
            </a:r>
            <a:r>
              <a:rPr lang="es-VE" dirty="0">
                <a:solidFill>
                  <a:schemeClr val="bg1"/>
                </a:solidFill>
              </a:rPr>
              <a:t>74% de los estudiantes que usaron las redes sociales habían visto publicaciones o contenido</a:t>
            </a:r>
            <a:r>
              <a:rPr lang="es-VE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s-VE" dirty="0">
                <a:solidFill>
                  <a:schemeClr val="bg1"/>
                </a:solidFill>
              </a:rPr>
              <a:t>Alrededor del 37 % de los estudiantes de 12.º grado indicaron </a:t>
            </a:r>
            <a:r>
              <a:rPr lang="es-VE" dirty="0" err="1">
                <a:solidFill>
                  <a:schemeClr val="bg1"/>
                </a:solidFill>
              </a:rPr>
              <a:t>vapear</a:t>
            </a:r>
            <a:r>
              <a:rPr lang="es-VE" dirty="0">
                <a:solidFill>
                  <a:schemeClr val="bg1"/>
                </a:solidFill>
              </a:rPr>
              <a:t> en 2018, comparado con el 28 % en 2017. </a:t>
            </a:r>
          </a:p>
          <a:p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07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395" y="5617"/>
            <a:ext cx="10297297" cy="68523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2097" y="172703"/>
            <a:ext cx="9094574" cy="4185113"/>
          </a:xfrm>
        </p:spPr>
        <p:txBody>
          <a:bodyPr>
            <a:noAutofit/>
          </a:bodyPr>
          <a:lstStyle/>
          <a:p>
            <a:pPr algn="ctr"/>
            <a:r>
              <a:rPr lang="es-VE" sz="20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¿?</a:t>
            </a:r>
            <a:endParaRPr lang="es-VE" sz="20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3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290384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VE" sz="1900" dirty="0" smtClean="0">
                <a:solidFill>
                  <a:schemeClr val="bg1"/>
                </a:solidFill>
              </a:rPr>
              <a:t> </a:t>
            </a:r>
            <a:r>
              <a:rPr lang="es-VE" sz="1900" b="1" dirty="0">
                <a:solidFill>
                  <a:schemeClr val="bg1"/>
                </a:solidFill>
              </a:rPr>
              <a:t>¿</a:t>
            </a:r>
            <a:r>
              <a:rPr lang="es-VE" sz="1900" b="1" dirty="0" smtClean="0">
                <a:solidFill>
                  <a:schemeClr val="bg1"/>
                </a:solidFill>
              </a:rPr>
              <a:t>Qué </a:t>
            </a:r>
            <a:r>
              <a:rPr lang="es-VE" sz="1900" b="1" dirty="0">
                <a:solidFill>
                  <a:schemeClr val="bg1"/>
                </a:solidFill>
              </a:rPr>
              <a:t>son los cigarrillos electrónicos</a:t>
            </a:r>
            <a:r>
              <a:rPr lang="es-VE" sz="1900" b="1" dirty="0" smtClean="0">
                <a:solidFill>
                  <a:schemeClr val="bg1"/>
                </a:solidFill>
              </a:rPr>
              <a:t>?</a:t>
            </a:r>
            <a:endParaRPr lang="es-VE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VE" sz="1900" dirty="0">
                <a:solidFill>
                  <a:schemeClr val="bg1"/>
                </a:solidFill>
              </a:rPr>
              <a:t>•	Los cigarrillos electrónicos son dispositivos electrónicos que calientan un líquido y producen un aerosol, o una mezcla de pequeñas partículas en el aire.</a:t>
            </a:r>
          </a:p>
          <a:p>
            <a:pPr marL="0" indent="0">
              <a:buNone/>
            </a:pPr>
            <a:r>
              <a:rPr lang="es-VE" sz="1900" dirty="0">
                <a:solidFill>
                  <a:schemeClr val="bg1"/>
                </a:solidFill>
              </a:rPr>
              <a:t>•	Los cigarrillos electrónicos vienen en muchas formas y tamaños. La mayoría de ellos tiene una batería, un elemento que produce calor y un espacio para contener un líquido.</a:t>
            </a:r>
          </a:p>
          <a:p>
            <a:endParaRPr lang="es-VE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157078"/>
            <a:ext cx="99345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6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6858"/>
            <a:ext cx="12192000" cy="6276783"/>
          </a:xfrm>
        </p:spPr>
      </p:pic>
    </p:spTree>
    <p:extLst>
      <p:ext uri="{BB962C8B-B14F-4D97-AF65-F5344CB8AC3E}">
        <p14:creationId xmlns:p14="http://schemas.microsoft.com/office/powerpoint/2010/main" xmlns="" val="10343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693" y="-633887"/>
            <a:ext cx="7735708" cy="74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27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018" y="228370"/>
            <a:ext cx="8534400" cy="1507067"/>
          </a:xfrm>
        </p:spPr>
        <p:txBody>
          <a:bodyPr/>
          <a:lstStyle/>
          <a:p>
            <a:r>
              <a:rPr lang="es-VE" b="1" dirty="0"/>
              <a:t>¿Cómo funciona el </a:t>
            </a:r>
            <a:r>
              <a:rPr lang="es-VE" b="1" dirty="0" err="1"/>
              <a:t>vapeo</a:t>
            </a:r>
            <a:r>
              <a:rPr lang="es-VE" b="1" dirty="0"/>
              <a:t>?</a:t>
            </a: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3477" y="1247500"/>
            <a:ext cx="8534400" cy="3615267"/>
          </a:xfrm>
        </p:spPr>
        <p:txBody>
          <a:bodyPr>
            <a:normAutofit fontScale="92500" lnSpcReduction="10000"/>
          </a:bodyPr>
          <a:lstStyle/>
          <a:p>
            <a:r>
              <a:rPr lang="es-VE" dirty="0" smtClean="0">
                <a:solidFill>
                  <a:schemeClr val="bg1"/>
                </a:solidFill>
              </a:rPr>
              <a:t>Los cigarrillos electrónicos o </a:t>
            </a:r>
            <a:r>
              <a:rPr lang="es-VE" dirty="0" err="1" smtClean="0">
                <a:solidFill>
                  <a:schemeClr val="bg1"/>
                </a:solidFill>
              </a:rPr>
              <a:t>vapeadores</a:t>
            </a:r>
            <a:r>
              <a:rPr lang="es-VE" dirty="0" smtClean="0">
                <a:solidFill>
                  <a:schemeClr val="bg1"/>
                </a:solidFill>
              </a:rPr>
              <a:t> calientan un líquido hasta que este se convierte en un vapor que se inhala. </a:t>
            </a:r>
          </a:p>
          <a:p>
            <a:pPr algn="just" fontAlgn="base">
              <a:spcAft>
                <a:spcPts val="0"/>
              </a:spcAft>
            </a:pPr>
            <a:r>
              <a:rPr lang="es-VE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el e-líquido; que es una mezcla de nicotina, sabores y otros aditivos químicos que se disuelven en un vehículo como </a:t>
            </a:r>
            <a:r>
              <a:rPr lang="es-VE" b="1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propilenglicol</a:t>
            </a:r>
            <a:r>
              <a:rPr lang="es-VE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(PG)/glicerina vegetal (VG)</a:t>
            </a:r>
            <a:r>
              <a:rPr lang="es-VE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siendo todos estos a excepción de la nicotina, enumerados en la lista considerada como segura (GRAS) de la FDA.  Otros compuestos encontrado son: acetaldehído, acroleína, </a:t>
            </a:r>
            <a:r>
              <a:rPr lang="es-VE" b="1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diacetilo</a:t>
            </a:r>
            <a:r>
              <a:rPr lang="es-VE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s-VE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y formaldehído que se forma después de </a:t>
            </a:r>
            <a:r>
              <a:rPr lang="es-VE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vapear</a:t>
            </a:r>
            <a:r>
              <a:rPr lang="es-VE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La</a:t>
            </a:r>
            <a:r>
              <a:rPr lang="es-VE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acroleína </a:t>
            </a:r>
            <a:r>
              <a:rPr lang="es-VE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</a:t>
            </a:r>
            <a:r>
              <a:rPr lang="es-VE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s-VE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el</a:t>
            </a:r>
            <a:r>
              <a:rPr lang="es-VE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formaldehído</a:t>
            </a:r>
            <a:r>
              <a:rPr lang="es-VE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son irritantes potentes y conocidos carcinógenos.</a:t>
            </a:r>
          </a:p>
          <a:p>
            <a:pPr algn="just" fontAlgn="base">
              <a:spcAft>
                <a:spcPts val="0"/>
              </a:spcAft>
            </a:pPr>
            <a:r>
              <a:rPr lang="es-VE" sz="1800" dirty="0" smtClean="0">
                <a:solidFill>
                  <a:schemeClr val="bg1"/>
                </a:solidFill>
              </a:rPr>
              <a:t>contienen </a:t>
            </a:r>
            <a:r>
              <a:rPr lang="es-VE" sz="1800" b="1" dirty="0">
                <a:solidFill>
                  <a:schemeClr val="bg1"/>
                </a:solidFill>
              </a:rPr>
              <a:t>THC (</a:t>
            </a:r>
            <a:r>
              <a:rPr lang="es-VE" sz="1800" b="1" dirty="0" err="1">
                <a:solidFill>
                  <a:schemeClr val="bg1"/>
                </a:solidFill>
              </a:rPr>
              <a:t>tetrahidrocannabinol</a:t>
            </a:r>
            <a:r>
              <a:rPr lang="es-VE" sz="1800" b="1" dirty="0">
                <a:solidFill>
                  <a:schemeClr val="bg1"/>
                </a:solidFill>
              </a:rPr>
              <a:t>),</a:t>
            </a:r>
            <a:r>
              <a:rPr lang="es-VE" sz="1800" dirty="0">
                <a:solidFill>
                  <a:schemeClr val="bg1"/>
                </a:solidFill>
              </a:rPr>
              <a:t> una sustancia química que se encuentra en la marihuana</a:t>
            </a:r>
            <a:endParaRPr lang="es-VE" sz="18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es-VE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8471" y="4440194"/>
            <a:ext cx="5233183" cy="225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50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017" y="453999"/>
            <a:ext cx="8534400" cy="1507067"/>
          </a:xfrm>
        </p:spPr>
        <p:txBody>
          <a:bodyPr/>
          <a:lstStyle/>
          <a:p>
            <a:r>
              <a:rPr lang="es-VE" dirty="0" smtClean="0"/>
              <a:t>Efecto de la nicotina</a:t>
            </a:r>
            <a:endParaRPr lang="es-VE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839304" y="5652964"/>
            <a:ext cx="6297463" cy="2964730"/>
          </a:xfrm>
        </p:spPr>
        <p:txBody>
          <a:bodyPr/>
          <a:lstStyle/>
          <a:p>
            <a:pPr marL="0" indent="0">
              <a:buNone/>
            </a:pPr>
            <a:r>
              <a:rPr lang="es-VE" dirty="0" smtClean="0"/>
              <a:t>Efectos de la nicotina</a:t>
            </a:r>
            <a:endParaRPr lang="es-VE" dirty="0"/>
          </a:p>
        </p:txBody>
      </p:sp>
      <p:pic>
        <p:nvPicPr>
          <p:cNvPr id="2050" name="Picture 2" descr="El cerebro frente a la nicotina - Catalunya Vanguard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9774" y="3455773"/>
            <a:ext cx="3402226" cy="340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404125" y="2213693"/>
            <a:ext cx="8385649" cy="3626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VE" dirty="0" smtClean="0">
                <a:solidFill>
                  <a:schemeClr val="bg1"/>
                </a:solidFill>
              </a:rPr>
              <a:t>La nicotina puede dañar el cerebro en desarrollo de los adolescentes.</a:t>
            </a:r>
            <a:r>
              <a:rPr lang="es-VE" baseline="30000" dirty="0" smtClean="0">
                <a:solidFill>
                  <a:schemeClr val="bg1"/>
                </a:solidFill>
                <a:hlinkClick r:id="rId3"/>
              </a:rPr>
              <a:t>1</a:t>
            </a:r>
            <a:r>
              <a:rPr lang="es-VE" baseline="30000" dirty="0" smtClean="0">
                <a:solidFill>
                  <a:schemeClr val="bg1"/>
                </a:solidFill>
              </a:rPr>
              <a:t> </a:t>
            </a:r>
            <a:r>
              <a:rPr lang="es-VE" dirty="0" smtClean="0">
                <a:solidFill>
                  <a:schemeClr val="bg1"/>
                </a:solidFill>
              </a:rPr>
              <a:t> El cerebro se sigue desarrollando hasta alrededor de los 25 años.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Consumir nicotina en la adolescencia puede dañar las partes del cerebro que controlan la atención, el aprendizaje, el estado de ánimo y el control de los impulsos.</a:t>
            </a:r>
            <a:r>
              <a:rPr lang="es-VE" baseline="30000" dirty="0" smtClean="0">
                <a:solidFill>
                  <a:schemeClr val="bg1"/>
                </a:solidFill>
                <a:hlinkClick r:id="rId3"/>
              </a:rPr>
              <a:t>1</a:t>
            </a:r>
            <a:endParaRPr lang="es-VE" dirty="0" smtClean="0">
              <a:solidFill>
                <a:schemeClr val="bg1"/>
              </a:solidFill>
            </a:endParaRPr>
          </a:p>
          <a:p>
            <a:r>
              <a:rPr lang="es-VE" dirty="0" smtClean="0">
                <a:solidFill>
                  <a:schemeClr val="bg1"/>
                </a:solidFill>
              </a:rPr>
              <a:t>Cada vez que se memoriza algo nuevo o se aprende una nueva destreza, se desarrollan conexiones más fuertes (sinapsis) entre las células del cerebro.. La nicotina cambia la forma en la que se establecen estas sinapsis.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Consumir nicotina en la adolescencia también podría aumentar el riesgo de la adicción a otras drogas en el futuro.</a:t>
            </a:r>
            <a:r>
              <a:rPr lang="es-VE" baseline="30000" dirty="0" smtClean="0">
                <a:solidFill>
                  <a:schemeClr val="bg1"/>
                </a:solidFill>
                <a:hlinkClick r:id="rId3"/>
              </a:rPr>
              <a:t>1</a:t>
            </a:r>
            <a:endParaRPr lang="es-VE" baseline="30000" dirty="0" smtClean="0">
              <a:solidFill>
                <a:schemeClr val="bg1"/>
              </a:solidFill>
            </a:endParaRPr>
          </a:p>
          <a:p>
            <a:r>
              <a:rPr lang="es-VE" dirty="0" smtClean="0">
                <a:solidFill>
                  <a:schemeClr val="bg1"/>
                </a:solidFill>
              </a:rPr>
              <a:t>la presencia de síntomas similares a los depresivos en adultos expuestos a nicotina durante la adolescencia, en comparación con los no expuestos</a:t>
            </a:r>
          </a:p>
          <a:p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5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301</TotalTime>
  <Words>743</Words>
  <Application>Microsoft Office PowerPoint</Application>
  <PresentationFormat>Personalizado</PresentationFormat>
  <Paragraphs>64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Sector</vt:lpstr>
      <vt:lpstr>Diapositiva 1</vt:lpstr>
      <vt:lpstr>“Una amor artificial toxico”  Jake wark</vt:lpstr>
      <vt:lpstr>Diapositiva 3</vt:lpstr>
      <vt:lpstr>¿?</vt:lpstr>
      <vt:lpstr>Diapositiva 5</vt:lpstr>
      <vt:lpstr>Diapositiva 6</vt:lpstr>
      <vt:lpstr>Diapositiva 7</vt:lpstr>
      <vt:lpstr>¿Cómo funciona el vapeo? </vt:lpstr>
      <vt:lpstr>Efecto de la nicotina</vt:lpstr>
      <vt:lpstr>Efectos a nivel pulmonar</vt:lpstr>
      <vt:lpstr>Efectos Cardiovasculares</vt:lpstr>
      <vt:lpstr>Evali</vt:lpstr>
      <vt:lpstr>¿Por qué debo abandonar el hábito? </vt:lpstr>
      <vt:lpstr>ABSTINENCIA</vt:lpstr>
      <vt:lpstr>¿Cómo puedo dejar el hábito de vapear?</vt:lpstr>
      <vt:lpstr>Diapositiva 16</vt:lpstr>
      <vt:lpstr>¿Qué puedo hacer para evitar que mi hijo use cigarrillos electrónicos o ayudar a que deje de usarlos?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KATIUZKA</cp:lastModifiedBy>
  <cp:revision>22</cp:revision>
  <dcterms:created xsi:type="dcterms:W3CDTF">2023-06-17T01:41:52Z</dcterms:created>
  <dcterms:modified xsi:type="dcterms:W3CDTF">2023-06-21T15:57:46Z</dcterms:modified>
</cp:coreProperties>
</file>